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9" r:id="rId5"/>
    <p:sldId id="270" r:id="rId6"/>
    <p:sldId id="271" r:id="rId7"/>
    <p:sldId id="272" r:id="rId8"/>
    <p:sldId id="273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18FB3B-C164-4B02-9C99-06AA745D5A41}">
          <p14:sldIdLst>
            <p14:sldId id="256"/>
            <p14:sldId id="258"/>
            <p14:sldId id="257"/>
            <p14:sldId id="269"/>
            <p14:sldId id="270"/>
            <p14:sldId id="271"/>
            <p14:sldId id="272"/>
            <p14:sldId id="273"/>
            <p14:sldId id="259"/>
            <p14:sldId id="260"/>
            <p14:sldId id="261"/>
            <p14:sldId id="262"/>
          </p14:sldIdLst>
        </p14:section>
        <p14:section name="Summary Section" id="{3463380E-09B4-442C-9DDE-4D9BEA0D0509}">
          <p14:sldIdLst/>
        </p14:section>
        <p14:section name="CI/CD Pipeline using Lambda" id="{CCBDA03F-F0ED-4F65-A229-A9555381C7D7}">
          <p14:sldIdLst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5747" y="4174049"/>
            <a:ext cx="9820507" cy="990601"/>
          </a:xfrm>
          <a:effectLst>
            <a:outerShdw blurRad="50800" dist="38100" dir="8100000" algn="tr" rotWithShape="0">
              <a:schemeClr val="bg1"/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00467F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40849"/>
            <a:ext cx="8534400" cy="6858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46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5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Bullet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34966"/>
            <a:ext cx="11480800" cy="63976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rgbClr val="1F497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200" y="1906260"/>
            <a:ext cx="11480800" cy="43736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45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34966"/>
            <a:ext cx="5689600" cy="63976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rgbClr val="0046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200" y="1906260"/>
            <a:ext cx="5689600" cy="43736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1767" y="1234966"/>
            <a:ext cx="5691835" cy="63976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rgbClr val="0046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1767" y="1906260"/>
            <a:ext cx="5691835" cy="43736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650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- Center titl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24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head and Bullet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US" dirty="0"/>
            </a:lvl1pPr>
          </a:lstStyle>
          <a:p>
            <a:pPr lvl="0"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34966"/>
            <a:ext cx="11480800" cy="63976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rgbClr val="00467F"/>
                </a:solidFill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200" y="1906260"/>
            <a:ext cx="11480800" cy="4373672"/>
          </a:xfrm>
        </p:spPr>
        <p:txBody>
          <a:bodyPr>
            <a:normAutofit/>
          </a:bodyPr>
          <a:lstStyle>
            <a:lvl1pPr>
              <a:defRPr sz="1800">
                <a:latin typeface="Arial" pitchFamily="34" charset="0"/>
              </a:defRPr>
            </a:lvl1pPr>
            <a:lvl2pPr>
              <a:defRPr sz="1600">
                <a:latin typeface="Arial" pitchFamily="34" charset="0"/>
              </a:defRPr>
            </a:lvl2pPr>
            <a:lvl3pPr>
              <a:defRPr sz="1400">
                <a:latin typeface="Arial" pitchFamily="34" charset="0"/>
              </a:defRPr>
            </a:lvl3pPr>
            <a:lvl4pPr>
              <a:defRPr sz="1200">
                <a:latin typeface="Arial" pitchFamily="34" charset="0"/>
              </a:defRPr>
            </a:lvl4pPr>
            <a:lvl5pPr>
              <a:defRPr sz="1200">
                <a:latin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3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US" dirty="0"/>
            </a:lvl1pPr>
          </a:lstStyle>
          <a:p>
            <a:pPr lvl="0" algn="l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34966"/>
            <a:ext cx="11480800" cy="63976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accent6"/>
                </a:solidFill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200" y="1906260"/>
            <a:ext cx="11480800" cy="4373672"/>
          </a:xfrm>
        </p:spPr>
        <p:txBody>
          <a:bodyPr>
            <a:normAutofit/>
          </a:bodyPr>
          <a:lstStyle>
            <a:lvl1pPr>
              <a:defRPr sz="1800">
                <a:latin typeface="Arial" pitchFamily="34" charset="0"/>
              </a:defRPr>
            </a:lvl1pPr>
            <a:lvl2pPr>
              <a:defRPr sz="1600">
                <a:latin typeface="Arial" pitchFamily="34" charset="0"/>
              </a:defRPr>
            </a:lvl2pPr>
            <a:lvl3pPr>
              <a:defRPr sz="1400">
                <a:latin typeface="Arial" pitchFamily="34" charset="0"/>
              </a:defRPr>
            </a:lvl3pPr>
            <a:lvl4pPr>
              <a:defRPr sz="1200">
                <a:latin typeface="Arial" pitchFamily="34" charset="0"/>
              </a:defRPr>
            </a:lvl4pPr>
            <a:lvl5pPr>
              <a:defRPr sz="1200">
                <a:latin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US" dirty="0"/>
            </a:lvl1pPr>
          </a:lstStyle>
          <a:p>
            <a:pPr lvl="0" algn="l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34966"/>
            <a:ext cx="11480800" cy="63976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accent6"/>
                </a:solidFill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200" y="1906260"/>
            <a:ext cx="11480800" cy="4373672"/>
          </a:xfrm>
        </p:spPr>
        <p:txBody>
          <a:bodyPr>
            <a:normAutofit/>
          </a:bodyPr>
          <a:lstStyle>
            <a:lvl1pPr>
              <a:defRPr sz="1800">
                <a:latin typeface="Arial" pitchFamily="34" charset="0"/>
              </a:defRPr>
            </a:lvl1pPr>
            <a:lvl2pPr>
              <a:defRPr sz="1600">
                <a:latin typeface="Arial" pitchFamily="34" charset="0"/>
              </a:defRPr>
            </a:lvl2pPr>
            <a:lvl3pPr>
              <a:defRPr sz="1400">
                <a:latin typeface="Arial" pitchFamily="34" charset="0"/>
              </a:defRPr>
            </a:lvl3pPr>
            <a:lvl4pPr>
              <a:defRPr sz="1200">
                <a:latin typeface="Arial" pitchFamily="34" charset="0"/>
              </a:defRPr>
            </a:lvl4pPr>
            <a:lvl5pPr>
              <a:defRPr sz="1200">
                <a:latin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16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08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5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379" y="1295400"/>
            <a:ext cx="5710621" cy="5029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689600" cy="5029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66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514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5919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sition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5747" y="1981200"/>
            <a:ext cx="9820507" cy="1295400"/>
          </a:xfrm>
          <a:effectLst>
            <a:outerShdw blurRad="50800" dist="38100" dir="8100000" algn="tr" rotWithShape="0">
              <a:schemeClr val="bg1"/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00467F"/>
                </a:solidFill>
              </a:defRPr>
            </a:lvl1pPr>
          </a:lstStyle>
          <a:p>
            <a:r>
              <a:rPr lang="en-US" dirty="0"/>
              <a:t>Click to edit Transition Slide with background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733800"/>
            <a:ext cx="8534400" cy="6858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46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subtitle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7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ransition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5747" y="1981200"/>
            <a:ext cx="9820507" cy="1295400"/>
          </a:xfrm>
          <a:effectLst>
            <a:outerShdw blurRad="50800" dist="38100" dir="8100000" algn="tr" rotWithShape="0">
              <a:schemeClr val="bg1"/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00467F"/>
                </a:solidFill>
              </a:defRPr>
            </a:lvl1pPr>
          </a:lstStyle>
          <a:p>
            <a:r>
              <a:rPr lang="en-US" dirty="0"/>
              <a:t>Click to edit Transition Slide with background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733800"/>
            <a:ext cx="8534400" cy="6858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46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Transition subtitle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8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884" y="1447801"/>
            <a:ext cx="10672232" cy="2307183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lang="en-US" sz="4000" b="0" cap="none">
                <a:solidFill>
                  <a:srgbClr val="00467F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Section slide with no background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986214"/>
            <a:ext cx="10363200" cy="1500187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236538" indent="-236538" algn="ctr">
              <a:buNone/>
              <a:defRPr lang="en-US" smtClean="0">
                <a:solidFill>
                  <a:srgbClr val="0046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C00000"/>
              </a:buClr>
            </a:pPr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56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52241672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21" imgW="216" imgH="216" progId="TCLayout.ActiveDocument.1">
                  <p:embed/>
                </p:oleObj>
              </mc:Choice>
              <mc:Fallback>
                <p:oleObj name="think-cell Slide" r:id="rId21" imgW="216" imgH="2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37600" cy="825064"/>
          </a:xfrm>
          <a:prstGeom prst="rect">
            <a:avLst/>
          </a:prstGeom>
          <a:effectLst>
            <a:outerShdw blurRad="50800" dist="25400" dir="8100000" algn="tr" rotWithShape="0">
              <a:schemeClr val="bg1"/>
            </a:outerShdw>
          </a:effectLst>
        </p:spPr>
        <p:txBody>
          <a:bodyPr vert="horz" lIns="91440" tIns="45720" rIns="91440" bIns="45720" rtlCol="0" anchor="b" anchorCtr="0">
            <a:normAutofit/>
          </a:bodyPr>
          <a:lstStyle/>
          <a:p>
            <a:pPr lvl="0" algn="l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379" y="1295400"/>
            <a:ext cx="11400221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304800" y="6584796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D26C13-F0D3-47ED-963B-8C497237818C}" type="slidenum">
              <a:rPr lang="en-US" sz="90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US" sz="9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139825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lang="en-US" sz="2800" kern="1200" dirty="0">
          <a:solidFill>
            <a:srgbClr val="00467F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236538" indent="-236538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Char char="•"/>
        <a:defRPr sz="2000" kern="1200">
          <a:solidFill>
            <a:srgbClr val="00467F"/>
          </a:solidFill>
          <a:latin typeface="+mn-lt"/>
          <a:ea typeface="+mn-ea"/>
          <a:cs typeface="+mn-cs"/>
        </a:defRPr>
      </a:lvl1pPr>
      <a:lvl2pPr marL="693738" indent="-236538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Char char="–"/>
        <a:defRPr sz="1800" kern="1200">
          <a:solidFill>
            <a:srgbClr val="00467F"/>
          </a:solidFill>
          <a:latin typeface="+mn-lt"/>
          <a:ea typeface="+mn-ea"/>
          <a:cs typeface="+mn-cs"/>
        </a:defRPr>
      </a:lvl2pPr>
      <a:lvl3pPr marL="1087438" indent="-173038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Char char="•"/>
        <a:defRPr sz="1600" kern="1200">
          <a:solidFill>
            <a:srgbClr val="00467F"/>
          </a:solidFill>
          <a:latin typeface="+mn-lt"/>
          <a:ea typeface="+mn-ea"/>
          <a:cs typeface="+mn-cs"/>
        </a:defRPr>
      </a:lvl3pPr>
      <a:lvl4pPr marL="1544638" indent="-173038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Char char="–"/>
        <a:defRPr sz="1400" kern="1200">
          <a:solidFill>
            <a:srgbClr val="00467F"/>
          </a:solidFill>
          <a:latin typeface="+mn-lt"/>
          <a:ea typeface="+mn-ea"/>
          <a:cs typeface="+mn-cs"/>
        </a:defRPr>
      </a:lvl4pPr>
      <a:lvl5pPr marL="2001838" indent="-173038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Char char="»"/>
        <a:defRPr sz="1400" kern="1200">
          <a:solidFill>
            <a:srgbClr val="00467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rverless-ppt/jen.jpg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A98F-599D-40EE-8332-132064260A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of Serverless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C82AC-7A19-4F46-ACCD-A7EDDCBC1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4231" y="5797031"/>
            <a:ext cx="8534400" cy="685800"/>
          </a:xfrm>
        </p:spPr>
        <p:txBody>
          <a:bodyPr/>
          <a:lstStyle/>
          <a:p>
            <a:r>
              <a:rPr lang="en-US" dirty="0"/>
              <a:t>BSC IT Cloud Engineering Team</a:t>
            </a:r>
          </a:p>
        </p:txBody>
      </p:sp>
    </p:spTree>
    <p:extLst>
      <p:ext uri="{BB962C8B-B14F-4D97-AF65-F5344CB8AC3E}">
        <p14:creationId xmlns:p14="http://schemas.microsoft.com/office/powerpoint/2010/main" val="42719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0CEA-0AE0-4D2E-9350-0B6A7972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Model Watch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680F-2B3F-470D-B8F9-EA8D140CD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79" y="1295399"/>
            <a:ext cx="11400221" cy="51619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Statelessness</a:t>
            </a:r>
          </a:p>
          <a:p>
            <a:endParaRPr lang="en-US" dirty="0"/>
          </a:p>
          <a:p>
            <a:r>
              <a:rPr lang="en-US" dirty="0"/>
              <a:t>Limited execution duration</a:t>
            </a:r>
          </a:p>
          <a:p>
            <a:endParaRPr lang="en-US" dirty="0"/>
          </a:p>
          <a:p>
            <a:r>
              <a:rPr lang="en-US" dirty="0"/>
              <a:t>Limited Native Runtime Support</a:t>
            </a:r>
          </a:p>
          <a:p>
            <a:endParaRPr lang="en-US" dirty="0"/>
          </a:p>
          <a:p>
            <a:r>
              <a:rPr lang="en-US" dirty="0"/>
              <a:t>Artefact Size</a:t>
            </a:r>
          </a:p>
          <a:p>
            <a:endParaRPr lang="en-US" dirty="0"/>
          </a:p>
          <a:p>
            <a:r>
              <a:rPr lang="en-US" dirty="0"/>
              <a:t>Rapidly Scalable</a:t>
            </a:r>
          </a:p>
          <a:p>
            <a:endParaRPr lang="en-US" dirty="0"/>
          </a:p>
          <a:p>
            <a:r>
              <a:rPr lang="en-US" dirty="0"/>
              <a:t>Cold Start time</a:t>
            </a:r>
          </a:p>
          <a:p>
            <a:endParaRPr lang="en-US" dirty="0"/>
          </a:p>
          <a:p>
            <a:r>
              <a:rPr lang="en-US" dirty="0"/>
              <a:t>Concurrent execution limit</a:t>
            </a:r>
          </a:p>
          <a:p>
            <a:endParaRPr lang="en-US" dirty="0"/>
          </a:p>
          <a:p>
            <a:r>
              <a:rPr lang="en-US" dirty="0"/>
              <a:t>Multitenancy</a:t>
            </a:r>
          </a:p>
          <a:p>
            <a:endParaRPr lang="en-US" dirty="0"/>
          </a:p>
          <a:p>
            <a:r>
              <a:rPr lang="en-US" dirty="0"/>
              <a:t>Compliance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B694-8BAE-4454-B5E7-EFFB4106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CF33-43E2-4558-83B5-1466CF082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Web Services with API Gateway</a:t>
            </a:r>
          </a:p>
          <a:p>
            <a:endParaRPr lang="en-US" dirty="0"/>
          </a:p>
          <a:p>
            <a:r>
              <a:rPr lang="en-US" dirty="0"/>
              <a:t>Batch data processing</a:t>
            </a:r>
          </a:p>
          <a:p>
            <a:endParaRPr lang="en-US" dirty="0"/>
          </a:p>
          <a:p>
            <a:r>
              <a:rPr lang="en-US" dirty="0"/>
              <a:t>AWS Environment Automation</a:t>
            </a:r>
          </a:p>
          <a:p>
            <a:endParaRPr lang="en-US" dirty="0"/>
          </a:p>
          <a:p>
            <a:r>
              <a:rPr lang="en-US" dirty="0"/>
              <a:t>Analytics</a:t>
            </a:r>
          </a:p>
          <a:p>
            <a:endParaRPr lang="en-US" dirty="0"/>
          </a:p>
          <a:p>
            <a:r>
              <a:rPr lang="en-US" dirty="0"/>
              <a:t>Log ingest and Analysis</a:t>
            </a:r>
          </a:p>
          <a:p>
            <a:endParaRPr lang="en-US" dirty="0"/>
          </a:p>
          <a:p>
            <a:r>
              <a:rPr lang="en-US" dirty="0"/>
              <a:t>Artefact Build and test</a:t>
            </a:r>
          </a:p>
          <a:p>
            <a:endParaRPr lang="en-US" dirty="0"/>
          </a:p>
          <a:p>
            <a:r>
              <a:rPr lang="en-US" dirty="0"/>
              <a:t>Event Driven processing</a:t>
            </a:r>
          </a:p>
          <a:p>
            <a:endParaRPr lang="en-US" dirty="0"/>
          </a:p>
          <a:p>
            <a:r>
              <a:rPr lang="en-US" dirty="0"/>
              <a:t>AWS Step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0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E383-82E3-4699-B62A-4E83237C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using Lambda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E3AC2-62CF-44C0-8FBA-1E460A4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46804"/>
            <a:ext cx="11431571" cy="5135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6FE2F-8130-456F-B055-98D4185F9CAE}"/>
              </a:ext>
            </a:extLst>
          </p:cNvPr>
          <p:cNvSpPr txBox="1"/>
          <p:nvPr/>
        </p:nvSpPr>
        <p:spPr>
          <a:xfrm>
            <a:off x="1036948" y="6381946"/>
            <a:ext cx="268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dev.app.domain.com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AB7A4-C1EF-4E38-9E17-12CF948529BE}"/>
              </a:ext>
            </a:extLst>
          </p:cNvPr>
          <p:cNvSpPr txBox="1"/>
          <p:nvPr/>
        </p:nvSpPr>
        <p:spPr>
          <a:xfrm>
            <a:off x="4673600" y="6341824"/>
            <a:ext cx="268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test.app.domain.com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5147-1E5D-4CD6-9845-C32D3F4B3572}"/>
              </a:ext>
            </a:extLst>
          </p:cNvPr>
          <p:cNvSpPr txBox="1"/>
          <p:nvPr/>
        </p:nvSpPr>
        <p:spPr>
          <a:xfrm>
            <a:off x="8826631" y="6336268"/>
            <a:ext cx="268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prod.app.domain.com</a:t>
            </a:r>
          </a:p>
        </p:txBody>
      </p:sp>
    </p:spTree>
    <p:extLst>
      <p:ext uri="{BB962C8B-B14F-4D97-AF65-F5344CB8AC3E}">
        <p14:creationId xmlns:p14="http://schemas.microsoft.com/office/powerpoint/2010/main" val="29338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E383-82E3-4699-B62A-4E83237C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using Lambda</a:t>
            </a:r>
          </a:p>
        </p:txBody>
      </p:sp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36D3226E-39E6-4987-8BDF-D16CDF71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78" y="977464"/>
            <a:ext cx="3987538" cy="5672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8E8666-7F8F-4C20-A047-FD4FA9316E39}"/>
              </a:ext>
            </a:extLst>
          </p:cNvPr>
          <p:cNvSpPr/>
          <p:nvPr/>
        </p:nvSpPr>
        <p:spPr>
          <a:xfrm>
            <a:off x="922789" y="1981143"/>
            <a:ext cx="51732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https://s3.amazonaws.com/serverless-ppt/jen.jpg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E383-82E3-4699-B62A-4E83237C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Serverless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5ECF6-CB04-4BAA-B59A-26BB6171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" y="3020301"/>
            <a:ext cx="12116729" cy="3739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7FB6F0-2A4B-4B76-B7DF-595F26192C5E}"/>
              </a:ext>
            </a:extLst>
          </p:cNvPr>
          <p:cNvSpPr txBox="1"/>
          <p:nvPr/>
        </p:nvSpPr>
        <p:spPr>
          <a:xfrm>
            <a:off x="443060" y="1498862"/>
            <a:ext cx="10378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G.A.P  Monitoring Systems ::</a:t>
            </a:r>
          </a:p>
          <a:p>
            <a:endParaRPr lang="en-US" dirty="0"/>
          </a:p>
          <a:p>
            <a:r>
              <a:rPr lang="en-US" dirty="0"/>
              <a:t>	G-  Grafana</a:t>
            </a:r>
          </a:p>
          <a:p>
            <a:r>
              <a:rPr lang="en-US" dirty="0"/>
              <a:t>	A – Alert manager</a:t>
            </a:r>
          </a:p>
          <a:p>
            <a:r>
              <a:rPr lang="en-US" dirty="0"/>
              <a:t>	P - Prometheus</a:t>
            </a:r>
          </a:p>
        </p:txBody>
      </p:sp>
    </p:spTree>
    <p:extLst>
      <p:ext uri="{BB962C8B-B14F-4D97-AF65-F5344CB8AC3E}">
        <p14:creationId xmlns:p14="http://schemas.microsoft.com/office/powerpoint/2010/main" val="402742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5B0A-EDE4-4093-B733-63D9AE8E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46993-8000-4943-83B9-8AAACC5F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9" y="2170819"/>
            <a:ext cx="10659796" cy="2846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DC285-B910-46E9-874E-35B3B0F70869}"/>
              </a:ext>
            </a:extLst>
          </p:cNvPr>
          <p:cNvSpPr txBox="1"/>
          <p:nvPr/>
        </p:nvSpPr>
        <p:spPr>
          <a:xfrm>
            <a:off x="641023" y="1847654"/>
            <a:ext cx="818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1 ::    Serverless Mass Email Solution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468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5B0A-EDE4-4093-B733-63D9AE8E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DC285-B910-46E9-874E-35B3B0F70869}"/>
              </a:ext>
            </a:extLst>
          </p:cNvPr>
          <p:cNvSpPr txBox="1"/>
          <p:nvPr/>
        </p:nvSpPr>
        <p:spPr>
          <a:xfrm>
            <a:off x="304800" y="1216058"/>
            <a:ext cx="818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2 ::    Serverless Video On Demand  </a:t>
            </a:r>
          </a:p>
          <a:p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B73D-C1B5-4866-8146-129838BD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84159"/>
            <a:ext cx="120396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5B0A-EDE4-4093-B733-63D9AE8E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DC285-B910-46E9-874E-35B3B0F70869}"/>
              </a:ext>
            </a:extLst>
          </p:cNvPr>
          <p:cNvSpPr txBox="1"/>
          <p:nvPr/>
        </p:nvSpPr>
        <p:spPr>
          <a:xfrm>
            <a:off x="304800" y="1216058"/>
            <a:ext cx="818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3 ::    Infrastructure Automation On Cloud using Terraform – Jenkins</a:t>
            </a:r>
          </a:p>
          <a:p>
            <a:r>
              <a:rPr lang="en-US" dirty="0"/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828F1-4025-4711-8B05-75F219C90F8B}"/>
              </a:ext>
            </a:extLst>
          </p:cNvPr>
          <p:cNvSpPr txBox="1"/>
          <p:nvPr/>
        </p:nvSpPr>
        <p:spPr>
          <a:xfrm>
            <a:off x="560614" y="1736271"/>
            <a:ext cx="97808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 of Automation ::</a:t>
            </a:r>
          </a:p>
          <a:p>
            <a:endParaRPr lang="en-US" dirty="0"/>
          </a:p>
          <a:p>
            <a:r>
              <a:rPr lang="en-US" dirty="0"/>
              <a:t>	creating VPC</a:t>
            </a:r>
          </a:p>
          <a:p>
            <a:r>
              <a:rPr lang="en-US" dirty="0"/>
              <a:t>	creating Internet Gateway</a:t>
            </a:r>
          </a:p>
          <a:p>
            <a:r>
              <a:rPr lang="en-US" dirty="0"/>
              <a:t>	Create Autoscaling Group</a:t>
            </a:r>
          </a:p>
          <a:p>
            <a:r>
              <a:rPr lang="en-US" dirty="0"/>
              <a:t>	Create load </a:t>
            </a:r>
            <a:r>
              <a:rPr lang="en-US" dirty="0" err="1"/>
              <a:t>balaner</a:t>
            </a:r>
            <a:r>
              <a:rPr lang="en-US" dirty="0"/>
              <a:t> to point to webserver</a:t>
            </a:r>
          </a:p>
          <a:p>
            <a:r>
              <a:rPr lang="en-US" dirty="0"/>
              <a:t>	Open TCP port 80 to allow incoming traffic from the world</a:t>
            </a:r>
          </a:p>
          <a:p>
            <a:r>
              <a:rPr lang="en-US" dirty="0"/>
              <a:t>	create 3 IAM users and should only allow to restart web servers.</a:t>
            </a:r>
          </a:p>
          <a:p>
            <a:endParaRPr lang="en-US" dirty="0"/>
          </a:p>
          <a:p>
            <a:r>
              <a:rPr lang="en-US" dirty="0"/>
              <a:t>Tools ::</a:t>
            </a:r>
          </a:p>
          <a:p>
            <a:r>
              <a:rPr lang="en-US" dirty="0"/>
              <a:t>	Version Control : 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	CI tool 	 : Jenkins</a:t>
            </a:r>
          </a:p>
          <a:p>
            <a:r>
              <a:rPr lang="en-US" dirty="0"/>
              <a:t>	Automation tool : terraform</a:t>
            </a:r>
          </a:p>
          <a:p>
            <a:r>
              <a:rPr lang="en-US" dirty="0"/>
              <a:t>	Hosting :   AWS</a:t>
            </a:r>
          </a:p>
          <a:p>
            <a:endParaRPr lang="en-US" dirty="0"/>
          </a:p>
          <a:p>
            <a:r>
              <a:rPr lang="en-US" dirty="0"/>
              <a:t>Process :   Developer commit the code</a:t>
            </a:r>
          </a:p>
          <a:p>
            <a:r>
              <a:rPr lang="en-US" dirty="0"/>
              <a:t>	    Jenkins polls the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	     Infrastructure gets deployed on AWS with no manual intervention.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5B0A-EDE4-4093-B733-63D9AE8E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 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DC285-B910-46E9-874E-35B3B0F70869}"/>
              </a:ext>
            </a:extLst>
          </p:cNvPr>
          <p:cNvSpPr txBox="1"/>
          <p:nvPr/>
        </p:nvSpPr>
        <p:spPr>
          <a:xfrm>
            <a:off x="304800" y="1216058"/>
            <a:ext cx="818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3 ::    Infrastructure Automation On Cloud using Terraform – Jenkins</a:t>
            </a:r>
          </a:p>
          <a:p>
            <a:r>
              <a:rPr lang="en-US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0B778-50A3-40EE-A8C4-05A7D051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18" y="2374018"/>
            <a:ext cx="70294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1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costume&#10;&#10;Description generated with very high confidence">
            <a:extLst>
              <a:ext uri="{FF2B5EF4-FFF2-40B4-BE49-F238E27FC236}">
                <a16:creationId xmlns:a16="http://schemas.microsoft.com/office/drawing/2014/main" id="{0DABD415-215E-4FF5-AD5D-1E5D13456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5" y="1274976"/>
            <a:ext cx="4625418" cy="5396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2B3D6-D324-4103-91D7-61A58FD99924}"/>
              </a:ext>
            </a:extLst>
          </p:cNvPr>
          <p:cNvSpPr txBox="1"/>
          <p:nvPr/>
        </p:nvSpPr>
        <p:spPr>
          <a:xfrm>
            <a:off x="136070" y="261256"/>
            <a:ext cx="550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Serverless</a:t>
            </a:r>
            <a:r>
              <a:rPr lang="en-US" dirty="0"/>
              <a:t> Computing – </a:t>
            </a:r>
            <a:r>
              <a:rPr lang="en-US" dirty="0" err="1"/>
              <a:t>NoOps</a:t>
            </a:r>
            <a:r>
              <a:rPr lang="en-US" dirty="0"/>
              <a:t> but  </a:t>
            </a:r>
            <a:r>
              <a:rPr lang="en-US" dirty="0" err="1"/>
              <a:t>InVisibleOps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3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AF238C98-DD53-4DEB-B3A6-CDA3E422B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03" y="1383263"/>
            <a:ext cx="9614394" cy="5092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42FFF3-EDBE-4B52-80BF-B6D279D5F268}"/>
              </a:ext>
            </a:extLst>
          </p:cNvPr>
          <p:cNvSpPr txBox="1"/>
          <p:nvPr/>
        </p:nvSpPr>
        <p:spPr>
          <a:xfrm>
            <a:off x="190500" y="365446"/>
            <a:ext cx="4778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Serverless Evolution</a:t>
            </a:r>
          </a:p>
        </p:txBody>
      </p:sp>
    </p:spTree>
    <p:extLst>
      <p:ext uri="{BB962C8B-B14F-4D97-AF65-F5344CB8AC3E}">
        <p14:creationId xmlns:p14="http://schemas.microsoft.com/office/powerpoint/2010/main" val="25088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ED357-A71A-4A18-9080-BC4617990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312290"/>
            <a:ext cx="9286875" cy="5524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B1BE8B-F857-4059-9B19-79E2642B4656}"/>
              </a:ext>
            </a:extLst>
          </p:cNvPr>
          <p:cNvSpPr txBox="1"/>
          <p:nvPr/>
        </p:nvSpPr>
        <p:spPr>
          <a:xfrm>
            <a:off x="266700" y="342900"/>
            <a:ext cx="549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Serverless ..</a:t>
            </a:r>
          </a:p>
        </p:txBody>
      </p:sp>
    </p:spTree>
    <p:extLst>
      <p:ext uri="{BB962C8B-B14F-4D97-AF65-F5344CB8AC3E}">
        <p14:creationId xmlns:p14="http://schemas.microsoft.com/office/powerpoint/2010/main" val="33245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930EE-5049-4AC6-9A46-FE5E6111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35" y="1276348"/>
            <a:ext cx="9304564" cy="53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1FEB48-AE87-446E-93B8-603D33FFB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85" y="1138464"/>
            <a:ext cx="9503229" cy="5455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94F2B-467A-4453-9BE0-CDF94DB05A41}"/>
              </a:ext>
            </a:extLst>
          </p:cNvPr>
          <p:cNvSpPr txBox="1"/>
          <p:nvPr/>
        </p:nvSpPr>
        <p:spPr>
          <a:xfrm>
            <a:off x="92529" y="288471"/>
            <a:ext cx="4392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Benefits of Serverless</a:t>
            </a:r>
          </a:p>
        </p:txBody>
      </p:sp>
    </p:spTree>
    <p:extLst>
      <p:ext uri="{BB962C8B-B14F-4D97-AF65-F5344CB8AC3E}">
        <p14:creationId xmlns:p14="http://schemas.microsoft.com/office/powerpoint/2010/main" val="25693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AA7ABB5-6814-43D1-9BEC-B8D86D3B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4" y="1321304"/>
            <a:ext cx="9459686" cy="5430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A76DB-48AB-4A5B-BACC-008E26D7C69D}"/>
              </a:ext>
            </a:extLst>
          </p:cNvPr>
          <p:cNvSpPr txBox="1"/>
          <p:nvPr/>
        </p:nvSpPr>
        <p:spPr>
          <a:xfrm>
            <a:off x="92529" y="288471"/>
            <a:ext cx="4392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Benefits of Serverless</a:t>
            </a:r>
          </a:p>
        </p:txBody>
      </p:sp>
    </p:spTree>
    <p:extLst>
      <p:ext uri="{BB962C8B-B14F-4D97-AF65-F5344CB8AC3E}">
        <p14:creationId xmlns:p14="http://schemas.microsoft.com/office/powerpoint/2010/main" val="35662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lga&#10;&#10;Description generated with high confidence">
            <a:extLst>
              <a:ext uri="{FF2B5EF4-FFF2-40B4-BE49-F238E27FC236}">
                <a16:creationId xmlns:a16="http://schemas.microsoft.com/office/drawing/2014/main" id="{4E5C0AAB-49C0-4468-90ED-92DBFFC75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586"/>
            <a:ext cx="12646195" cy="5689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C024C1-1C19-4200-A716-C75D6AFC5577}"/>
              </a:ext>
            </a:extLst>
          </p:cNvPr>
          <p:cNvSpPr txBox="1"/>
          <p:nvPr/>
        </p:nvSpPr>
        <p:spPr>
          <a:xfrm>
            <a:off x="92529" y="288471"/>
            <a:ext cx="4392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Green Computing</a:t>
            </a:r>
          </a:p>
        </p:txBody>
      </p:sp>
    </p:spTree>
    <p:extLst>
      <p:ext uri="{BB962C8B-B14F-4D97-AF65-F5344CB8AC3E}">
        <p14:creationId xmlns:p14="http://schemas.microsoft.com/office/powerpoint/2010/main" val="22259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0CEA-0AE0-4D2E-9350-0B6A7972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Didn’t get it , please explain better 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680F-2B3F-470D-B8F9-EA8D140CD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“Function-as-a-Service” (</a:t>
            </a:r>
            <a:r>
              <a:rPr lang="en-US" dirty="0" err="1"/>
              <a:t>FaaS</a:t>
            </a:r>
            <a:r>
              <a:rPr lang="en-US" dirty="0"/>
              <a:t>) Model.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“Pure” execution Platform</a:t>
            </a:r>
          </a:p>
          <a:p>
            <a:endParaRPr lang="en-US" dirty="0"/>
          </a:p>
          <a:p>
            <a:r>
              <a:rPr lang="en-US" dirty="0"/>
              <a:t>No Infrastructure provisioning , No Configuration Management and No patch cycles.</a:t>
            </a:r>
          </a:p>
          <a:p>
            <a:endParaRPr lang="en-US" dirty="0"/>
          </a:p>
          <a:p>
            <a:r>
              <a:rPr lang="en-US" dirty="0"/>
              <a:t>True “On Demand”</a:t>
            </a:r>
          </a:p>
          <a:p>
            <a:endParaRPr lang="en-US" dirty="0"/>
          </a:p>
          <a:p>
            <a:r>
              <a:rPr lang="en-US" dirty="0"/>
              <a:t>Rapidly Scalable</a:t>
            </a:r>
          </a:p>
          <a:p>
            <a:endParaRPr lang="en-US" dirty="0"/>
          </a:p>
          <a:p>
            <a:r>
              <a:rPr lang="en-US" dirty="0"/>
              <a:t>DevOps to </a:t>
            </a:r>
            <a:r>
              <a:rPr lang="en-US" dirty="0" err="1"/>
              <a:t>InVisible</a:t>
            </a:r>
            <a:r>
              <a:rPr lang="en-US" dirty="0"/>
              <a:t>-Ops ( Do not consider it </a:t>
            </a:r>
            <a:r>
              <a:rPr lang="en-US" dirty="0" err="1"/>
              <a:t>NoOps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SC External PPT template">
  <a:themeElements>
    <a:clrScheme name="BostonScientific">
      <a:dk1>
        <a:srgbClr val="00467F"/>
      </a:dk1>
      <a:lt1>
        <a:sysClr val="window" lastClr="FFFFFF"/>
      </a:lt1>
      <a:dk2>
        <a:srgbClr val="00467F"/>
      </a:dk2>
      <a:lt2>
        <a:srgbClr val="FFFFFF"/>
      </a:lt2>
      <a:accent1>
        <a:srgbClr val="00467F"/>
      </a:accent1>
      <a:accent2>
        <a:srgbClr val="008ECD"/>
      </a:accent2>
      <a:accent3>
        <a:srgbClr val="317023"/>
      </a:accent3>
      <a:accent4>
        <a:srgbClr val="76B900"/>
      </a:accent4>
      <a:accent5>
        <a:srgbClr val="793249"/>
      </a:accent5>
      <a:accent6>
        <a:srgbClr val="6A737B"/>
      </a:accent6>
      <a:hlink>
        <a:srgbClr val="008ECD"/>
      </a:hlink>
      <a:folHlink>
        <a:srgbClr val="3170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BSC Internal PPT template 2</Template>
  <TotalTime>251</TotalTime>
  <Words>241</Words>
  <Application>Microsoft Office PowerPoint</Application>
  <PresentationFormat>Widescreen</PresentationFormat>
  <Paragraphs>103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BSC External PPT template</vt:lpstr>
      <vt:lpstr>think-cell Slide</vt:lpstr>
      <vt:lpstr>Power of Serverless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Didn’t get it , please explain better !!</vt:lpstr>
      <vt:lpstr>Serverless Model Watch Points</vt:lpstr>
      <vt:lpstr>Lambda Use Cases</vt:lpstr>
      <vt:lpstr>CI/CD Pipeline using Lambda</vt:lpstr>
      <vt:lpstr>CI/CD Pipeline using Lambda</vt:lpstr>
      <vt:lpstr>Monitoring Serverless Applications</vt:lpstr>
      <vt:lpstr>Demo Time !!</vt:lpstr>
      <vt:lpstr>Demo Time !!</vt:lpstr>
      <vt:lpstr>Demo Time !!</vt:lpstr>
      <vt:lpstr>Demo Time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of Serverless Computing</dc:title>
  <dc:creator>Chauhan, Shyamkumar L</dc:creator>
  <cp:lastModifiedBy>Chauhan, Shyamkumar L</cp:lastModifiedBy>
  <cp:revision>19</cp:revision>
  <dcterms:created xsi:type="dcterms:W3CDTF">2019-01-21T06:21:05Z</dcterms:created>
  <dcterms:modified xsi:type="dcterms:W3CDTF">2019-01-21T11:03:54Z</dcterms:modified>
</cp:coreProperties>
</file>